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66" r:id="rId4"/>
    <p:sldId id="500" r:id="rId5"/>
    <p:sldId id="506" r:id="rId6"/>
    <p:sldId id="526" r:id="rId7"/>
    <p:sldId id="527" r:id="rId8"/>
    <p:sldId id="529" r:id="rId9"/>
    <p:sldId id="540" r:id="rId10"/>
    <p:sldId id="541" r:id="rId11"/>
    <p:sldId id="530" r:id="rId12"/>
    <p:sldId id="544" r:id="rId13"/>
    <p:sldId id="545" r:id="rId14"/>
    <p:sldId id="542" r:id="rId15"/>
    <p:sldId id="543" r:id="rId16"/>
    <p:sldId id="508" r:id="rId17"/>
    <p:sldId id="532" r:id="rId18"/>
    <p:sldId id="533" r:id="rId19"/>
    <p:sldId id="536" r:id="rId20"/>
    <p:sldId id="546" r:id="rId21"/>
    <p:sldId id="547" r:id="rId22"/>
    <p:sldId id="548" r:id="rId23"/>
    <p:sldId id="549" r:id="rId24"/>
    <p:sldId id="561" r:id="rId25"/>
    <p:sldId id="510" r:id="rId26"/>
    <p:sldId id="535" r:id="rId27"/>
    <p:sldId id="534" r:id="rId28"/>
    <p:sldId id="537" r:id="rId29"/>
    <p:sldId id="551" r:id="rId30"/>
    <p:sldId id="550" r:id="rId31"/>
    <p:sldId id="552" r:id="rId32"/>
    <p:sldId id="553" r:id="rId33"/>
    <p:sldId id="555" r:id="rId34"/>
    <p:sldId id="556" r:id="rId35"/>
    <p:sldId id="522" r:id="rId36"/>
    <p:sldId id="538" r:id="rId37"/>
    <p:sldId id="557" r:id="rId38"/>
    <p:sldId id="558" r:id="rId39"/>
    <p:sldId id="505" r:id="rId40"/>
    <p:sldId id="503" r:id="rId41"/>
    <p:sldId id="559" r:id="rId42"/>
    <p:sldId id="352" r:id="rId43"/>
    <p:sldId id="56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Objects and JSON" id="{498DBF25-FF60-42D0-BBD3-1BBB4DC77F1E}">
          <p14:sldIdLst>
            <p14:sldId id="506"/>
            <p14:sldId id="526"/>
            <p14:sldId id="527"/>
            <p14:sldId id="529"/>
            <p14:sldId id="540"/>
            <p14:sldId id="541"/>
            <p14:sldId id="530"/>
            <p14:sldId id="544"/>
            <p14:sldId id="545"/>
            <p14:sldId id="542"/>
            <p14:sldId id="543"/>
          </p14:sldIdLst>
        </p14:section>
        <p14:section name="Associative Arrays" id="{EE744253-62E6-4029-AF35-EC0C9EF2A88D}">
          <p14:sldIdLst>
            <p14:sldId id="508"/>
            <p14:sldId id="532"/>
            <p14:sldId id="533"/>
            <p14:sldId id="536"/>
            <p14:sldId id="546"/>
            <p14:sldId id="547"/>
            <p14:sldId id="548"/>
            <p14:sldId id="549"/>
            <p14:sldId id="561"/>
          </p14:sldIdLst>
        </p14:section>
        <p14:section name="The Map Class in JS" id="{08887252-DAF3-4971-9475-E91B4DCD96D1}">
          <p14:sldIdLst>
            <p14:sldId id="510"/>
            <p14:sldId id="535"/>
            <p14:sldId id="534"/>
            <p14:sldId id="537"/>
            <p14:sldId id="551"/>
            <p14:sldId id="550"/>
            <p14:sldId id="552"/>
            <p14:sldId id="553"/>
            <p14:sldId id="555"/>
            <p14:sldId id="556"/>
          </p14:sldIdLst>
        </p14:section>
        <p14:section name="The Set Class in JS" id="{58BA20AA-1017-4151-BE1F-368AB3906023}">
          <p14:sldIdLst>
            <p14:sldId id="522"/>
            <p14:sldId id="538"/>
            <p14:sldId id="557"/>
            <p14:sldId id="558"/>
            <p14:sldId id="505"/>
          </p14:sldIdLst>
        </p14:section>
        <p14:section name="Conclusion" id="{74117E1B-3537-40BA-9951-C68D5C3C80E5}">
          <p14:sldIdLst>
            <p14:sldId id="503"/>
            <p14:sldId id="559"/>
            <p14:sldId id="352"/>
            <p14:sldId id="5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68" d="100"/>
          <a:sy n="68" d="100"/>
        </p:scale>
        <p:origin x="756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06-Jun-17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06-Jun-17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8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1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06-Jun-17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4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en.wikipedia.org/wiki/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Objects, JSON, Associative</a:t>
            </a:r>
            <a:br>
              <a:rPr lang="en-US" dirty="0"/>
            </a:br>
            <a:r>
              <a:rPr lang="en-US" dirty="0"/>
              <a:t>Arrays, Maps and Sets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95482" y="3665302"/>
            <a:ext cx="16366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Objects,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Maps, Sets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36" y="4101408"/>
            <a:ext cx="2030750" cy="1745408"/>
          </a:xfrm>
          <a:prstGeom prst="rect">
            <a:avLst/>
          </a:prstGeom>
          <a:scene3d>
            <a:camera prst="perspectiveContrastingRightFacing"/>
            <a:lightRig rig="threePt" dir="t"/>
          </a:scene3d>
          <a:sp3d>
            <a:bevelT/>
          </a:sp3d>
        </p:spPr>
      </p:pic>
      <p:pic>
        <p:nvPicPr>
          <p:cNvPr id="18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69" y="3467912"/>
            <a:ext cx="2071331" cy="996685"/>
          </a:xfrm>
          <a:prstGeom prst="roundRect">
            <a:avLst>
              <a:gd name="adj" fmla="val 6863"/>
            </a:avLst>
          </a:prstGeom>
          <a:scene3d>
            <a:camera prst="perspectiveContrastingRightFacing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686" y="3461843"/>
            <a:ext cx="2826117" cy="282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1219200"/>
            <a:ext cx="10575200" cy="5124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polygon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about: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name: "triangle", color: "red"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corners: 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x:2, y:6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x:3, y:1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x:-2, y:2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(polygon));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{"about":{"name":"triangle","color":"red"},"corners":[{"x":2,"y":6},{"x":3,"y":1},{"x":-2,"y":2}]}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console.log(polygon.about.color);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red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polygon.about.location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x:4, y:-7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Score to HTML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holding array of objects: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{name,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score}</a:t>
            </a:r>
            <a:r>
              <a:rPr lang="en-US" sz="3300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6512" y="3964024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Pesho &amp;amp; Kiro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479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Gosho,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Maria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&amp;amp;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Viki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6512" y="2592424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":"Pesho &amp; Kiro","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":479},{"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":"Gosho, Maria &amp; Viki","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score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":205}]</a:t>
            </a:r>
          </a:p>
        </p:txBody>
      </p:sp>
      <p:sp>
        <p:nvSpPr>
          <p:cNvPr id="9" name="Curved Right Arrow 8"/>
          <p:cNvSpPr/>
          <p:nvPr/>
        </p:nvSpPr>
        <p:spPr>
          <a:xfrm>
            <a:off x="381724" y="3184192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00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Score to 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1151121"/>
            <a:ext cx="10942376" cy="4887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scoreToHTMLTable(scoreJSON) {</a:t>
            </a:r>
          </a:p>
          <a:p>
            <a:r>
              <a:rPr lang="en-US" sz="2800" dirty="0"/>
              <a:t>  let html = "&lt;table&gt;\n";</a:t>
            </a:r>
          </a:p>
          <a:p>
            <a:r>
              <a:rPr lang="en-US" sz="2800" dirty="0"/>
              <a:t>  html += "  &lt;tr&gt;&lt;th&gt;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800" dirty="0"/>
              <a:t>&lt;/th&gt;&lt;th&gt;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score</a:t>
            </a:r>
            <a:r>
              <a:rPr lang="en-US" sz="2800" dirty="0"/>
              <a:t>&lt;/th&gt;\n";</a:t>
            </a:r>
          </a:p>
          <a:p>
            <a:r>
              <a:rPr lang="en-US" sz="2800" dirty="0"/>
              <a:t>  let arr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800" dirty="0"/>
              <a:t>(scoreJSON);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for</a:t>
            </a:r>
            <a:r>
              <a:rPr lang="en-US" sz="2800" dirty="0"/>
              <a:t> (let obj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arr)</a:t>
            </a:r>
          </a:p>
          <a:p>
            <a:r>
              <a:rPr lang="en-US" sz="2800" dirty="0"/>
              <a:t>    html += `  &lt;tr&gt;&lt;td&gt;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${htmlEscape(obj['name'])}</a:t>
            </a:r>
            <a:r>
              <a:rPr lang="en-US" sz="2800" dirty="0"/>
              <a:t>` +</a:t>
            </a:r>
          </a:p>
          <a:p>
            <a:r>
              <a:rPr lang="en-US" sz="2800" dirty="0"/>
              <a:t>      `&lt;/td&gt;&lt;td&gt;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${obj['score']}</a:t>
            </a:r>
            <a:r>
              <a:rPr lang="en-US" sz="2800" dirty="0"/>
              <a:t>&lt;/td&gt;&lt;/tr&gt;\n`;</a:t>
            </a:r>
          </a:p>
          <a:p>
            <a:r>
              <a:rPr lang="en-US" sz="2800" dirty="0"/>
              <a:t>  return html + "&lt;/table&gt;";</a:t>
            </a:r>
          </a:p>
          <a:p>
            <a:pPr>
              <a:spcBef>
                <a:spcPts val="1800"/>
              </a:spcBef>
            </a:pPr>
            <a:r>
              <a:rPr lang="en-US" sz="2800" dirty="0"/>
              <a:t>  function htmlEscape(text) {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800" dirty="0"/>
              <a:t> }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589212" y="5486400"/>
            <a:ext cx="8977200" cy="552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/>
              <a:t>scoreToHTMLTable(</a:t>
            </a:r>
            <a:r>
              <a:rPr lang="en-US" sz="2600">
                <a:solidFill>
                  <a:schemeClr val="tx2">
                    <a:lumMod val="75000"/>
                  </a:schemeClr>
                </a:solidFill>
              </a:rPr>
              <a:t>[{"name":"Pesho","score":70}]</a:t>
            </a:r>
            <a:r>
              <a:rPr lang="en-US" sz="2600"/>
              <a:t>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2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/>
              <a:t>Read a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  <a:r>
              <a:rPr lang="en-US" sz="3300" dirty="0"/>
              <a:t>, </a:t>
            </a:r>
            <a:r>
              <a:rPr lang="en-US" sz="3300"/>
              <a:t>holding array </a:t>
            </a:r>
            <a:r>
              <a:rPr lang="en-US" sz="3300" dirty="0"/>
              <a:t>of JS objects (key / value pairs)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like shown below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From JSON to HTML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886200"/>
            <a:ext cx="10749900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&lt;table&gt;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&lt;/th&gt;&lt;th&gt;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&lt;/th&gt;&lt;/tr&gt;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Tomatoes &amp;amp; Chips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2.35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&lt;tr&gt;&lt;td&gt;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J&amp;amp;B Chocolate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0.96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&lt;/td&gt;&lt;/tr&gt;</a:t>
            </a:r>
          </a:p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&lt;/table&gt;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1074990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":"Tomatoes &amp; Chips","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":2.35},{"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":"J&amp;B Chocolate","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":0.96}]</a:t>
            </a:r>
          </a:p>
        </p:txBody>
      </p:sp>
      <p:sp>
        <p:nvSpPr>
          <p:cNvPr id="16" name="Curved Right Arrow 8"/>
          <p:cNvSpPr/>
          <p:nvPr/>
        </p:nvSpPr>
        <p:spPr>
          <a:xfrm>
            <a:off x="381724" y="3106368"/>
            <a:ext cx="381000" cy="11789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8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From JSON to HTML Table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66800"/>
            <a:ext cx="10555194" cy="5116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JSONToHTMLTable(json) {</a:t>
            </a:r>
          </a:p>
          <a:p>
            <a:r>
              <a:rPr lang="en-US" sz="2600" dirty="0"/>
              <a:t>  let html = "&lt;table&gt;\n";</a:t>
            </a:r>
          </a:p>
          <a:p>
            <a:r>
              <a:rPr lang="en-US" sz="2600" dirty="0"/>
              <a:t>  let arr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JSON.parse</a:t>
            </a:r>
            <a:r>
              <a:rPr lang="en-US" sz="2600" dirty="0"/>
              <a:t>(json);</a:t>
            </a:r>
          </a:p>
          <a:p>
            <a:r>
              <a:rPr lang="en-US" sz="2600" dirty="0"/>
              <a:t>  html += "  &lt;tr&gt;";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key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Object.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(arr[0]))</a:t>
            </a:r>
          </a:p>
          <a:p>
            <a:r>
              <a:rPr lang="en-US" sz="2600" dirty="0"/>
              <a:t>    html += `&lt;th&gt;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${htmlEscape(key)}</a:t>
            </a:r>
            <a:r>
              <a:rPr lang="en-US" sz="2600" dirty="0"/>
              <a:t>&lt;/th&gt;`;</a:t>
            </a:r>
          </a:p>
          <a:p>
            <a:r>
              <a:rPr lang="en-US" sz="2600" dirty="0"/>
              <a:t>  html += "&lt;/tr&gt;\n";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obj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arr) {</a:t>
            </a:r>
          </a:p>
          <a:p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  //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TODO: print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obj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values in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&lt;tr&gt;&lt;td&gt;…&lt;/td&gt;&lt;/tr&gt;</a:t>
            </a:r>
          </a:p>
          <a:p>
            <a:r>
              <a:rPr lang="en-US" sz="2600" dirty="0"/>
              <a:t>  return html + "&lt;/table&gt;";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  function htmlEscape(text) {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TODO …</a:t>
            </a:r>
            <a:r>
              <a:rPr lang="en-US" sz="2600" dirty="0"/>
              <a:t> }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679687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JSONToHTMLTable(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[{"X":5,"Y":7},{"X":2,"Y":4}]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89088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/>
              <a:t>Associative Arrays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941144"/>
            <a:ext cx="8938472" cy="688256"/>
          </a:xfrm>
        </p:spPr>
        <p:txBody>
          <a:bodyPr/>
          <a:lstStyle/>
          <a:p>
            <a:r>
              <a:rPr lang="en-US" dirty="0"/>
              <a:t>Objects as Associative Arrays in JS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2302476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032901"/>
              </p:ext>
            </p:extLst>
          </p:nvPr>
        </p:nvGraphicFramePr>
        <p:xfrm>
          <a:off x="3162954" y="2923193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2357718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2362213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7444" y="668500"/>
            <a:ext cx="5911082" cy="1345379"/>
          </a:xfrm>
          <a:prstGeom prst="roundRect">
            <a:avLst>
              <a:gd name="adj" fmla="val 3652"/>
            </a:avLst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Associative arrays</a:t>
            </a:r>
            <a:r>
              <a:rPr lang="en-US" sz="3300" dirty="0"/>
              <a:t> (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300" dirty="0"/>
              <a:t> /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dictionaries</a:t>
            </a:r>
            <a:r>
              <a:rPr lang="en-US" sz="3300" dirty="0"/>
              <a:t>) == arrays indexed by keys</a:t>
            </a:r>
          </a:p>
          <a:p>
            <a:pPr lvl="1">
              <a:lnSpc>
                <a:spcPct val="100000"/>
              </a:lnSpc>
            </a:pPr>
            <a:r>
              <a:rPr lang="en-US" sz="3100" dirty="0"/>
              <a:t>Not by the numbers 0, 1, 2, …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Hold a set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pairs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{key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3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value}</a:t>
            </a:r>
            <a:r>
              <a:rPr lang="en-US" sz="3300" dirty="0"/>
              <a:t>, just like JS objects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Associative Arrays (Maps, Dictionaries)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206471" y="3143375"/>
            <a:ext cx="5486400" cy="3318902"/>
            <a:chOff x="6206471" y="3143375"/>
            <a:chExt cx="5486400" cy="3318902"/>
          </a:xfrm>
        </p:grpSpPr>
        <p:sp>
          <p:nvSpPr>
            <p:cNvPr id="7" name="Rectangle 6"/>
            <p:cNvSpPr/>
            <p:nvPr/>
          </p:nvSpPr>
          <p:spPr>
            <a:xfrm>
              <a:off x="6206471" y="3143375"/>
              <a:ext cx="5486400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Associative array (dictionary)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206471" y="3931801"/>
              <a:ext cx="5486400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graphicFrame>
          <p:nvGraphicFramePr>
            <p:cNvPr id="13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42001"/>
                </p:ext>
              </p:extLst>
            </p:nvPr>
          </p:nvGraphicFramePr>
          <p:xfrm>
            <a:off x="6532879" y="4600769"/>
            <a:ext cx="4856798" cy="1554480"/>
          </p:xfrm>
          <a:graphic>
            <a:graphicData uri="http://schemas.openxmlformats.org/drawingml/2006/table">
              <a:tbl>
                <a:tblPr/>
                <a:tblGrid>
                  <a:gridCol w="23307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260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John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+1-555-8976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Lisa Smith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+1-555-1234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8160"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Sam Doe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+1-555-5030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541712" y="4035294"/>
              <a:ext cx="2312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868654" y="4039789"/>
              <a:ext cx="2514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9612" y="3151094"/>
            <a:ext cx="5359306" cy="3311183"/>
            <a:chOff x="479612" y="3151094"/>
            <a:chExt cx="5359306" cy="3311183"/>
          </a:xfrm>
        </p:grpSpPr>
        <p:sp>
          <p:nvSpPr>
            <p:cNvPr id="6" name="Rectangle 5"/>
            <p:cNvSpPr/>
            <p:nvPr/>
          </p:nvSpPr>
          <p:spPr>
            <a:xfrm>
              <a:off x="479612" y="3151094"/>
              <a:ext cx="5359306" cy="641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2B254"/>
                </a:buClr>
                <a:buSzPct val="100000"/>
              </a:pPr>
              <a:r>
                <a:rPr lang="en-US" sz="3400" dirty="0">
                  <a:solidFill>
                    <a:prstClr val="white"/>
                  </a:solidFill>
                </a:rPr>
                <a:t>Traditional array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9612" y="3931801"/>
              <a:ext cx="5359306" cy="2530476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  <a:alpha val="50000"/>
                </a:schemeClr>
              </a:solidFill>
              <a:prstDash val="sysDash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 Box 18"/>
            <p:cNvSpPr txBox="1">
              <a:spLocks noChangeArrowheads="1"/>
            </p:cNvSpPr>
            <p:nvPr/>
          </p:nvSpPr>
          <p:spPr bwMode="auto">
            <a:xfrm>
              <a:off x="1831089" y="4603959"/>
              <a:ext cx="3536546" cy="523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1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2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3 </a:t>
              </a:r>
              <a:r>
                <a:rPr lang="en-US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bg-BG" sz="2700" b="1" dirty="0">
                  <a:solidFill>
                    <a:schemeClr val="tx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4</a:t>
              </a:r>
            </a:p>
          </p:txBody>
        </p:sp>
        <p:graphicFrame>
          <p:nvGraphicFramePr>
            <p:cNvPr id="10" name="Group 13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18205315"/>
                </p:ext>
              </p:extLst>
            </p:nvPr>
          </p:nvGraphicFramePr>
          <p:xfrm>
            <a:off x="1680500" y="5166240"/>
            <a:ext cx="3858870" cy="638447"/>
          </p:xfrm>
          <a:graphic>
            <a:graphicData uri="http://schemas.openxmlformats.org/drawingml/2006/table">
              <a:tbl>
                <a:tblPr/>
                <a:tblGrid>
                  <a:gridCol w="7717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7717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638447"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-3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12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408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0" fontAlgn="base" latinLnBrk="0" hangingPunct="0">
                          <a:lnSpc>
                            <a:spcPct val="100000"/>
                          </a:lnSpc>
                          <a:spcBef>
                            <a:spcPct val="40000"/>
                          </a:spcBef>
                          <a:spcAft>
                            <a:spcPct val="0"/>
                          </a:spcAft>
                          <a:buClr>
                            <a:schemeClr val="tx1"/>
                          </a:buClr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28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onsolas" pitchFamily="49" charset="0"/>
                            <a:ea typeface="+mn-ea"/>
                            <a:cs typeface="Consolas" pitchFamily="49" charset="0"/>
                          </a:rPr>
                          <a:t>33</a:t>
                        </a:r>
                      </a:p>
                    </a:txBody>
                    <a:tcPr anchor="ctr" horzOverflow="overflow">
                      <a:lnL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accent5">
                          <a:lumMod val="20000"/>
                          <a:lumOff val="80000"/>
                          <a:alpha val="3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86404" y="4607368"/>
              <a:ext cx="1012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key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404" y="5240523"/>
              <a:ext cx="101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value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Associative Array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 }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"John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"+1-555-8976";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Add</a:t>
            </a:r>
            <a:endParaRPr lang="en-US" sz="2800" dirty="0"/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"Lisa Smith"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"+1-555-1234";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"Sam Doe"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"+1-555-5030";</a:t>
            </a:r>
          </a:p>
          <a:p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"+359-899-555-592";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"Nakov"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"+359-2-981-9819";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Replace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 </a:t>
            </a:r>
            <a:r>
              <a:rPr lang="en-US" sz="2800" dirty="0"/>
              <a:t>phonebook["John Smith"];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Object.keys</a:t>
            </a:r>
            <a:r>
              <a:rPr lang="en-US" sz="2800" dirty="0"/>
              <a:t>(phonebook).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key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phonebook[key]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keys</a:t>
            </a:r>
            <a:r>
              <a:rPr lang="en-US" dirty="0"/>
              <a:t> in JS objects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unspecified</a:t>
            </a:r>
            <a:r>
              <a:rPr lang="en-US" dirty="0"/>
              <a:t>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Order of Keys in JS Object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905000"/>
            <a:ext cx="1048678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obj = {</a:t>
            </a:r>
          </a:p>
          <a:p>
            <a:r>
              <a:rPr lang="en-US" sz="2800" dirty="0"/>
              <a:t>  "1": 'one',</a:t>
            </a:r>
          </a:p>
          <a:p>
            <a:r>
              <a:rPr lang="en-US" sz="2800" dirty="0"/>
              <a:t>  "3": 'three',</a:t>
            </a:r>
          </a:p>
          <a:p>
            <a:r>
              <a:rPr lang="en-US" sz="2800" dirty="0"/>
              <a:t>  "2": 'two',</a:t>
            </a:r>
          </a:p>
          <a:p>
            <a:r>
              <a:rPr lang="en-US" sz="2800" dirty="0"/>
              <a:t>  "z": 'z',</a:t>
            </a:r>
          </a:p>
          <a:p>
            <a:r>
              <a:rPr lang="en-US" sz="2800" dirty="0"/>
              <a:t>  "a": 'a'</a:t>
            </a:r>
          </a:p>
          <a:p>
            <a:r>
              <a:rPr lang="en-US" sz="2800" dirty="0"/>
              <a:t>}</a:t>
            </a:r>
          </a:p>
          <a:p>
            <a:r>
              <a:rPr lang="en-US" sz="2800" dirty="0"/>
              <a:t>console.log(Object.keys(obj));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["1", "2", "3", "z", "a"]</a:t>
            </a:r>
          </a:p>
          <a:p>
            <a:r>
              <a:rPr lang="en-US" sz="2800" dirty="0"/>
              <a:t>console.log(obj);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Object {1: "one", 2: "two", 3: "three", z: "z", a: "a"}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167751"/>
            <a:ext cx="4077331" cy="2556649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113068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dirty="0"/>
              <a:t> (like shown below) and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object </a:t>
            </a:r>
            <a:r>
              <a:rPr lang="en-US" dirty="0"/>
              <a:t>holding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income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by Town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0111" y="4484435"/>
            <a:ext cx="7755901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: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514600"/>
            <a:ext cx="2077500" cy="36910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" name="Arrow: Bent 2"/>
          <p:cNvSpPr/>
          <p:nvPr/>
        </p:nvSpPr>
        <p:spPr>
          <a:xfrm rot="5400000">
            <a:off x="3222033" y="3299821"/>
            <a:ext cx="867955" cy="106680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9137" y="2438400"/>
            <a:ext cx="7088276" cy="1219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Print the towns in their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natural order </a:t>
            </a:r>
            <a:r>
              <a:rPr lang="en-US" sz="3200" dirty="0"/>
              <a:t>as object properties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6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JSON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Associative Arrays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dirty="0"/>
              <a:t> Class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85877"/>
            <a:ext cx="10555194" cy="49712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function sumOfTowns(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dirty="0"/>
              <a:t>) {</a:t>
            </a:r>
          </a:p>
          <a:p>
            <a:r>
              <a:rPr lang="en-US" sz="2800" dirty="0"/>
              <a:t>  let sums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2800" dirty="0"/>
              <a:t>;</a:t>
            </a:r>
          </a:p>
          <a:p>
            <a:r>
              <a:rPr lang="en-US" sz="2800" dirty="0"/>
              <a:t>  for (let i=0; i&lt;arr.length; i+=2) {</a:t>
            </a:r>
          </a:p>
          <a:p>
            <a:r>
              <a:rPr lang="en-US" sz="2800" dirty="0"/>
              <a:t>    let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town, income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arr[i], Number(arr[i+1])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;</a:t>
            </a:r>
          </a:p>
          <a:p>
            <a:r>
              <a:rPr lang="en-US" sz="2800" dirty="0"/>
              <a:t>    if (sums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2800" dirty="0"/>
              <a:t>)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= income;</a:t>
            </a:r>
          </a:p>
          <a:p>
            <a:r>
              <a:rPr lang="en-US" sz="2800" dirty="0"/>
              <a:t>    else</a:t>
            </a:r>
          </a:p>
          <a:p>
            <a:r>
              <a:rPr lang="en-US" sz="2800" dirty="0"/>
              <a:t>      sums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town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 += income;</a:t>
            </a:r>
          </a:p>
          <a:p>
            <a:r>
              <a:rPr lang="en-US" sz="2800" dirty="0"/>
              <a:t>  }</a:t>
            </a:r>
          </a:p>
          <a:p>
            <a:r>
              <a:rPr lang="en-US" sz="2800" dirty="0"/>
              <a:t>  return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800" dirty="0"/>
              <a:t>(sums);</a:t>
            </a:r>
          </a:p>
          <a:p>
            <a:r>
              <a:rPr lang="en-US" sz="28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6213" y="5553212"/>
            <a:ext cx="9926608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sumOfTowns(['Sofia','20', 'Varna','10', 'Sofia','5'])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3515103"/>
            <a:ext cx="4000500" cy="1515341"/>
          </a:xfrm>
          <a:prstGeom prst="roundRect">
            <a:avLst>
              <a:gd name="adj" fmla="val 1902"/>
            </a:avLst>
          </a:prstGeom>
        </p:spPr>
      </p:pic>
    </p:spTree>
    <p:extLst>
      <p:ext uri="{BB962C8B-B14F-4D97-AF65-F5344CB8AC3E}">
        <p14:creationId xmlns:p14="http://schemas.microsoft.com/office/powerpoint/2010/main" val="29471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text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Return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string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26172" y="3962400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26172" y="5271979"/>
            <a:ext cx="9921240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{"JS":3,"devs":2,"use":1,"Node":1,"js":1,"for":2,"server":1,"side":1}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531812" y="4419600"/>
            <a:ext cx="469381" cy="13716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29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countWords(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3000" dirty="0"/>
              <a:t>) {</a:t>
            </a:r>
          </a:p>
          <a:p>
            <a:r>
              <a:rPr lang="en-US" sz="3000" dirty="0"/>
              <a:t>  let text = inputLines.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('\n');</a:t>
            </a:r>
          </a:p>
          <a:p>
            <a:r>
              <a:rPr lang="en-US" sz="3000" dirty="0"/>
              <a:t>  let words = text.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[^A-Za-z0-9_]+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)</a:t>
            </a:r>
          </a:p>
          <a:p>
            <a:r>
              <a:rPr lang="en-US" sz="3000" dirty="0"/>
              <a:t>    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3000" dirty="0"/>
              <a:t>(w =&gt; w != '');</a:t>
            </a:r>
          </a:p>
          <a:p>
            <a:r>
              <a:rPr lang="en-US" sz="3000" dirty="0"/>
              <a:t>  let wordsCount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{}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w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words)</a:t>
            </a:r>
          </a:p>
          <a:p>
            <a:r>
              <a:rPr lang="en-US" sz="3000" dirty="0"/>
              <a:t>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?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++</a:t>
            </a:r>
            <a:r>
              <a:rPr lang="en-US" sz="3000" dirty="0">
                <a:latin typeface="+mn-lt"/>
              </a:rPr>
              <a:t> </a:t>
            </a:r>
            <a:r>
              <a:rPr lang="en-US" sz="3000" dirty="0"/>
              <a:t>:</a:t>
            </a:r>
          </a:p>
          <a:p>
            <a:r>
              <a:rPr lang="en-US" sz="3000" dirty="0"/>
              <a:t>      wordsCount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3000" dirty="0"/>
              <a:t>w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3000" dirty="0"/>
              <a:t> = 1;</a:t>
            </a:r>
          </a:p>
          <a:p>
            <a:r>
              <a:rPr lang="en-US" sz="3000" dirty="0"/>
              <a:t>  return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3000" dirty="0"/>
              <a:t>(wordsCount);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68" y="2971800"/>
            <a:ext cx="2901544" cy="2133871"/>
          </a:xfrm>
          <a:prstGeom prst="roundRect">
            <a:avLst>
              <a:gd name="adj" fmla="val 1167"/>
            </a:avLst>
          </a:prstGeom>
        </p:spPr>
      </p:pic>
    </p:spTree>
    <p:extLst>
      <p:ext uri="{BB962C8B-B14F-4D97-AF65-F5344CB8AC3E}">
        <p14:creationId xmlns:p14="http://schemas.microsoft.com/office/powerpoint/2010/main" val="1021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JS Objects &amp; JSON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12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/>
              <a:t>The Map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/>
              <a:t>Key / Value Map</a:t>
            </a:r>
          </a:p>
        </p:txBody>
      </p:sp>
      <p:sp>
        <p:nvSpPr>
          <p:cNvPr id="4" name="Rounded Rectangle 7"/>
          <p:cNvSpPr/>
          <p:nvPr/>
        </p:nvSpPr>
        <p:spPr>
          <a:xfrm>
            <a:off x="2831817" y="1676400"/>
            <a:ext cx="6122336" cy="2498124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8826760"/>
              </p:ext>
            </p:extLst>
          </p:nvPr>
        </p:nvGraphicFramePr>
        <p:xfrm>
          <a:off x="3162954" y="2297117"/>
          <a:ext cx="5486399" cy="1554480"/>
        </p:xfrm>
        <a:graphic>
          <a:graphicData uri="http://schemas.openxmlformats.org/drawingml/2006/table">
            <a:tbl>
              <a:tblPr/>
              <a:tblGrid>
                <a:gridCol w="228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Nakov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+359-2-981-9819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167059" y="1731642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4001" y="1736137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665860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dirty="0"/>
              <a:t> class holds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}</a:t>
            </a:r>
            <a:r>
              <a:rPr lang="en-US" dirty="0">
                <a:sym typeface="Wingdings" panose="05000000000000000000" pitchFamily="2" charset="2"/>
              </a:rPr>
              <a:t> map</a:t>
            </a:r>
          </a:p>
          <a:p>
            <a:r>
              <a:rPr lang="en-US" dirty="0">
                <a:sym typeface="Wingdings" panose="05000000000000000000" pitchFamily="2" charset="2"/>
              </a:rPr>
              <a:t>Better functionality than plain JS object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 Class in JS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611" y="2096472"/>
            <a:ext cx="4756609" cy="3999528"/>
          </a:xfrm>
          <a:prstGeom prst="roundRect">
            <a:avLst>
              <a:gd name="adj" fmla="val 1101"/>
            </a:avLst>
          </a:prstGeom>
        </p:spPr>
      </p:pic>
      <p:sp>
        <p:nvSpPr>
          <p:cNvPr id="6" name="Text Placeholder 5"/>
          <p:cNvSpPr txBox="1">
            <a:spLocks/>
          </p:cNvSpPr>
          <p:nvPr/>
        </p:nvSpPr>
        <p:spPr>
          <a:xfrm>
            <a:off x="684212" y="3723455"/>
            <a:ext cx="556260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score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("Peter", 130);</a:t>
            </a:r>
          </a:p>
          <a:p>
            <a:r>
              <a:rPr lang="en-US" sz="2800" dirty="0"/>
              <a:t>score.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("Maria", 85);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[k,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score)</a:t>
            </a:r>
          </a:p>
          <a:p>
            <a:r>
              <a:rPr lang="en-US" sz="2800" dirty="0"/>
              <a:t>  console.log(k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-&gt;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'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+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v);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Phonebook – Map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160832"/>
            <a:ext cx="10486782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phonebook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800" dirty="0"/>
              <a:t>;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("John Smith", "+1-555-8976");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endParaRPr lang="en-US" sz="2800" dirty="0"/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("Lisa Smith","+1-555-1234");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("Sam Doe", "+1-555-5030");</a:t>
            </a:r>
          </a:p>
          <a:p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"+359-899-555-592");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800" dirty="0"/>
              <a:t>("Nakov", "+359-2-981-9819");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Replace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("John Smith");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endParaRPr lang="en-US" sz="2800" dirty="0"/>
          </a:p>
          <a:p>
            <a:pPr>
              <a:spcBef>
                <a:spcPts val="1200"/>
              </a:spcBef>
            </a:pPr>
            <a:r>
              <a:rPr lang="en-US" sz="2800" dirty="0"/>
              <a:t>console.log(phonebook.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sz="2800" dirty="0"/>
              <a:t>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[key, value]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phonebook)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// Print</a:t>
            </a:r>
            <a:endParaRPr lang="en-US" sz="2800" dirty="0"/>
          </a:p>
          <a:p>
            <a:r>
              <a:rPr lang="en-US" sz="2800" dirty="0"/>
              <a:t>   console.log(`${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dirty="0"/>
              <a:t>} -&gt; ${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dirty="0"/>
              <a:t>}`);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1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Preserve the Insertion Order of Keys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65430" y="1201368"/>
            <a:ext cx="10486782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map = new Map([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two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z</a:t>
            </a:r>
            <a:r>
              <a:rPr lang="en-US" sz="2800" dirty="0"/>
              <a:t>'],</a:t>
            </a:r>
          </a:p>
          <a:p>
            <a:r>
              <a:rPr lang="en-US" sz="2800" dirty="0"/>
              <a:t>  ["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", '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800" dirty="0"/>
              <a:t>']</a:t>
            </a:r>
          </a:p>
          <a:p>
            <a:r>
              <a:rPr lang="en-US" sz="2800" dirty="0"/>
              <a:t>]);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console.log(map);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Map {"1" =&gt; "one", "3" =&gt; "three", "2" =&gt; "two", "z" =&gt; "z", "a" =&gt; "a"}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console.log(Array.from(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map.keys()</a:t>
            </a:r>
            <a:r>
              <a:rPr lang="en-US" sz="2800" dirty="0"/>
              <a:t>));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["1", "3", "2", "z", "a"]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70" y="1353768"/>
            <a:ext cx="4025833" cy="2913432"/>
          </a:xfrm>
          <a:prstGeom prst="roundRect">
            <a:avLst>
              <a:gd name="adj" fmla="val 1014"/>
            </a:avLst>
          </a:prstGeom>
        </p:spPr>
      </p:pic>
    </p:spTree>
    <p:extLst>
      <p:ext uri="{BB962C8B-B14F-4D97-AF65-F5344CB8AC3E}">
        <p14:creationId xmlns:p14="http://schemas.microsoft.com/office/powerpoint/2010/main" val="246053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dirty="0"/>
              <a:t>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words</a:t>
            </a:r>
            <a:r>
              <a:rPr lang="en-US" dirty="0"/>
              <a:t> in a text (case insensitive)</a:t>
            </a:r>
          </a:p>
          <a:p>
            <a:pPr lvl="1"/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/>
            <a:r>
              <a:rPr lang="en-US" dirty="0"/>
              <a:t>Order alphabetically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 </a:t>
            </a:r>
            <a:r>
              <a:rPr lang="en-US" dirty="0"/>
              <a:t>words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Words in a Text (with Map)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5588" y="4346341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38135" y="3139857"/>
            <a:ext cx="4005389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'devs' -&gt; 3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'for' -&gt; 2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'js' -&gt; 6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'node'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'server'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'side' -&gt; 1 times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'use' -&gt; 2 times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511903" y="5106870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5032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Words in a Text (with Map)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8556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2036" y="1219200"/>
            <a:ext cx="10666376" cy="47969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countWords(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inputLines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words = inputLines.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600" dirty="0"/>
              <a:t>('\n').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toLowerCase</a:t>
            </a:r>
            <a:r>
              <a:rPr lang="en-US" sz="2600" dirty="0"/>
              <a:t>()</a:t>
            </a:r>
          </a:p>
          <a:p>
            <a:r>
              <a:rPr lang="en-US" sz="2600" dirty="0"/>
              <a:t>    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[^A-Za-z0-9_]+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filter</a:t>
            </a:r>
            <a:r>
              <a:rPr lang="en-US" sz="2600" dirty="0"/>
              <a:t>(w =&gt; w != '');</a:t>
            </a:r>
          </a:p>
          <a:p>
            <a:r>
              <a:rPr lang="en-US" sz="2600" dirty="0"/>
              <a:t>  let wordsCount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sz="2600" dirty="0"/>
              <a:t>();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words)</a:t>
            </a:r>
          </a:p>
          <a:p>
            <a:r>
              <a:rPr lang="en-US" sz="2600" dirty="0"/>
              <a:t>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(w) ?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</a:t>
            </a:r>
          </a:p>
          <a:p>
            <a:r>
              <a:rPr lang="en-US" sz="2600" dirty="0"/>
              <a:t>     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(w)+1) : 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(w, 1);</a:t>
            </a:r>
          </a:p>
          <a:p>
            <a:r>
              <a:rPr lang="en-US" sz="2600" dirty="0"/>
              <a:t>  let allWords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600" dirty="0"/>
              <a:t>(wordsCount.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keys</a:t>
            </a:r>
            <a:r>
              <a:rPr lang="en-US" sz="2600" dirty="0"/>
              <a:t>()).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600" dirty="0"/>
              <a:t>();</a:t>
            </a:r>
          </a:p>
          <a:p>
            <a:r>
              <a:rPr lang="en-US" sz="2600" dirty="0"/>
              <a:t>  allWords.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600" dirty="0"/>
              <a:t>(w =&gt;</a:t>
            </a:r>
          </a:p>
          <a:p>
            <a:r>
              <a:rPr lang="en-US" sz="2600" dirty="0"/>
              <a:t>    console.log(`'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${w}</a:t>
            </a:r>
            <a:r>
              <a:rPr lang="en-US" sz="2600" dirty="0"/>
              <a:t>'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-&gt;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${wordsCount.get(w)}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/>
              <a:t>times`));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2" y="5512268"/>
            <a:ext cx="96774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countWords(['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32411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population</a:t>
            </a:r>
            <a:r>
              <a:rPr lang="en-US" dirty="0"/>
              <a:t> (like shown below) and print a the towns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 population</a:t>
            </a:r>
            <a:r>
              <a:rPr lang="en-US" dirty="0"/>
              <a:t>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dirty="0"/>
              <a:t> (see below)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Print the towns in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order of their first appearance</a:t>
            </a:r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Population in Towns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212" y="3127140"/>
            <a:ext cx="3830100" cy="32593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1200000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420000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</a:t>
            </a: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&lt;-&gt;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&lt;-&gt;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0000</a:t>
            </a:r>
            <a:endParaRPr lang="sv-SE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56412" y="4042390"/>
            <a:ext cx="34290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Varna : 460000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: 1300000</a:t>
            </a:r>
          </a:p>
          <a:p>
            <a:pPr>
              <a:lnSpc>
                <a:spcPct val="105000"/>
              </a:lnSpc>
            </a:pPr>
            <a:r>
              <a:rPr lang="sv-SE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Plovdiv : 470000</a:t>
            </a:r>
          </a:p>
        </p:txBody>
      </p:sp>
      <p:sp>
        <p:nvSpPr>
          <p:cNvPr id="5" name="Arrow: Right 4"/>
          <p:cNvSpPr/>
          <p:nvPr/>
        </p:nvSpPr>
        <p:spPr>
          <a:xfrm>
            <a:off x="5813453" y="4584632"/>
            <a:ext cx="476701" cy="344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07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Population in Towns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046965"/>
            <a:ext cx="10555194" cy="50863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/>
              <a:t>function populationInTowns(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dataRows</a:t>
            </a:r>
            <a:r>
              <a:rPr lang="en-US" sz="2600" dirty="0"/>
              <a:t>) {</a:t>
            </a:r>
          </a:p>
          <a:p>
            <a:r>
              <a:rPr lang="en-US" sz="2600" dirty="0"/>
              <a:t>  let total =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sz="2600" dirty="0"/>
              <a:t>;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dataRow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dataRows) {</a:t>
            </a:r>
          </a:p>
          <a:p>
            <a:r>
              <a:rPr lang="en-US" sz="2600" dirty="0"/>
              <a:t>    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population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= dataRow.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600" dirty="0"/>
              <a:t>(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\s*&lt;-&gt;\s*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600" dirty="0"/>
              <a:t>);</a:t>
            </a:r>
          </a:p>
          <a:p>
            <a:r>
              <a:rPr lang="en-US" sz="2600" dirty="0"/>
              <a:t>    population = Number(population);</a:t>
            </a:r>
          </a:p>
          <a:p>
            <a:r>
              <a:rPr lang="en-US" sz="2600" dirty="0"/>
              <a:t>    if (total.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600" dirty="0"/>
              <a:t>(town))</a:t>
            </a:r>
          </a:p>
          <a:p>
            <a:r>
              <a:rPr lang="en-US" sz="2600" dirty="0"/>
              <a:t>     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600" dirty="0"/>
              <a:t>(town) + population);</a:t>
            </a:r>
          </a:p>
          <a:p>
            <a:r>
              <a:rPr lang="en-US" sz="2600" dirty="0"/>
              <a:t>    else total.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sz="2600" dirty="0"/>
              <a:t>(town, population);</a:t>
            </a:r>
          </a:p>
          <a:p>
            <a:r>
              <a:rPr lang="en-US" sz="2600" dirty="0"/>
              <a:t>  }</a:t>
            </a:r>
          </a:p>
          <a:p>
            <a:r>
              <a:rPr lang="en-US" sz="2600" dirty="0"/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600" dirty="0"/>
              <a:t> (let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/>
              <a:t>town, sum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/>
              <a:t>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600" dirty="0"/>
              <a:t> total)</a:t>
            </a:r>
          </a:p>
          <a:p>
            <a:r>
              <a:rPr lang="en-US" sz="2600" dirty="0"/>
              <a:t>    console.log(town + " : " + sum);</a:t>
            </a:r>
          </a:p>
          <a:p>
            <a:r>
              <a:rPr lang="en-US" sz="26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3" y="5599888"/>
            <a:ext cx="8936008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populationInTowns(['B&lt;-&gt;20', 'A&lt;-&gt;30', 'B&lt;-&gt;5'])</a:t>
            </a:r>
          </a:p>
        </p:txBody>
      </p:sp>
    </p:spTree>
    <p:extLst>
      <p:ext uri="{BB962C8B-B14F-4D97-AF65-F5344CB8AC3E}">
        <p14:creationId xmlns:p14="http://schemas.microsoft.com/office/powerpoint/2010/main" val="242307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96333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Read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sales data</a:t>
            </a:r>
            <a:r>
              <a:rPr lang="en-US" sz="3200" dirty="0"/>
              <a:t> in the following format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Print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</a:t>
            </a:r>
            <a:r>
              <a:rPr lang="en-US" sz="3200" dirty="0"/>
              <a:t>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dirty="0"/>
              <a:t>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for each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product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sz="3000" dirty="0"/>
              <a:t> the towns and product as they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appear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City Markets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4349" y="4432401"/>
            <a:ext cx="6145864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Laptops HP -&gt; 200 : 2000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Raspberry -&gt; 200000 : 1500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Oranges -&gt; 200000 : 1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Montana -&gt; Cherries -&gt; 1000 : 0.3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Sofia -&gt; Audi Q7 -&gt; 200 : 100000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52600"/>
            <a:ext cx="10515600" cy="5124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sv-SE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{town} -&gt; {product} -&gt; {amountOfSales}:{priceForOneUnit}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237412" y="3656804"/>
            <a:ext cx="4343400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Sofia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$$$Laptops HP : 400000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$$$Raspberry : 300000000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$$$Audi Q7 : 20000000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Town - Montana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Oranges</a:t>
            </a: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: 200000</a:t>
            </a:r>
          </a:p>
          <a:p>
            <a:pPr>
              <a:lnSpc>
                <a:spcPct val="105000"/>
              </a:lnSpc>
            </a:pPr>
            <a:r>
              <a:rPr lang="sv-SE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$$$Cherries : 4000</a:t>
            </a:r>
          </a:p>
        </p:txBody>
      </p:sp>
      <p:sp>
        <p:nvSpPr>
          <p:cNvPr id="3" name="Arrow: Bent 2"/>
          <p:cNvSpPr/>
          <p:nvPr/>
        </p:nvSpPr>
        <p:spPr>
          <a:xfrm>
            <a:off x="6190068" y="3733800"/>
            <a:ext cx="915298" cy="570688"/>
          </a:xfrm>
          <a:prstGeom prst="bentArrow">
            <a:avLst>
              <a:gd name="adj1" fmla="val 30897"/>
              <a:gd name="adj2" fmla="val 34502"/>
              <a:gd name="adj3" fmla="val 4780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City Markets (Nested Maps)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4036" y="990600"/>
            <a:ext cx="10942376" cy="52578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cityMarkets(sales) {</a:t>
            </a:r>
          </a:p>
          <a:p>
            <a:r>
              <a:rPr lang="en-US" dirty="0"/>
              <a:t>  let townsWithProducts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</a:t>
            </a:r>
            <a:r>
              <a:rPr lang="en-US" dirty="0"/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sale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sales) {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town,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product,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quantityPrice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sale.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(/\s*-&gt;\s*/);</a:t>
            </a:r>
          </a:p>
          <a:p>
            <a:r>
              <a:rPr lang="en-US" dirty="0"/>
              <a:t>    let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dirty="0"/>
              <a:t>quantity, price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dirty="0"/>
              <a:t> = quantityPrice.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(/\s*:\s*/);</a:t>
            </a:r>
          </a:p>
          <a:p>
            <a:r>
              <a:rPr lang="en-US" dirty="0"/>
              <a:t>    if (!townsWithProducts.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dirty="0"/>
              <a:t>(town))</a:t>
            </a:r>
          </a:p>
          <a:p>
            <a:r>
              <a:rPr lang="en-US" dirty="0"/>
              <a:t>  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(town,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Map()</a:t>
            </a:r>
            <a:r>
              <a:rPr lang="en-US" dirty="0"/>
              <a:t>);</a:t>
            </a:r>
          </a:p>
          <a:p>
            <a:r>
              <a:rPr lang="en-US" dirty="0"/>
              <a:t>    let income = quantity * price;</a:t>
            </a:r>
          </a:p>
          <a:p>
            <a:r>
              <a:rPr lang="en-US" dirty="0"/>
              <a:t>    let oldIncome =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(product);</a:t>
            </a:r>
          </a:p>
          <a:p>
            <a:r>
              <a:rPr lang="en-US" dirty="0"/>
              <a:t>    if (oldIncome) income += oldIncome;</a:t>
            </a:r>
          </a:p>
          <a:p>
            <a:r>
              <a:rPr lang="en-US" dirty="0"/>
              <a:t>    townsWithProducts.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dirty="0"/>
              <a:t>(town).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/>
              <a:t>(product, income);</a:t>
            </a:r>
          </a:p>
          <a:p>
            <a:r>
              <a:rPr lang="en-US" dirty="0"/>
              <a:t>  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 // TODO: print the incomes by towns and products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4432" y="6287376"/>
            <a:ext cx="928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34376"/>
            <a:ext cx="8938472" cy="820600"/>
          </a:xfrm>
        </p:spPr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12544"/>
            <a:ext cx="8938472" cy="688256"/>
          </a:xfrm>
        </p:spPr>
        <p:txBody>
          <a:bodyPr/>
          <a:lstStyle/>
          <a:p>
            <a:r>
              <a:rPr lang="en-US" dirty="0"/>
              <a:t>Set of Unique Values of Any Type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2" y="946751"/>
            <a:ext cx="5486400" cy="3513630"/>
          </a:xfrm>
          <a:prstGeom prst="roundRect">
            <a:avLst>
              <a:gd name="adj" fmla="val 1131"/>
            </a:avLst>
          </a:prstGeom>
        </p:spPr>
      </p:pic>
    </p:spTree>
    <p:extLst>
      <p:ext uri="{BB962C8B-B14F-4D97-AF65-F5344CB8AC3E}">
        <p14:creationId xmlns:p14="http://schemas.microsoft.com/office/powerpoint/2010/main" val="2119397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dirty="0"/>
              <a:t> in JS are collections of unique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insertion order </a:t>
            </a:r>
            <a:r>
              <a:rPr lang="en-US" dirty="0"/>
              <a:t>is preserved,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duplicates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Class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2492559"/>
            <a:ext cx="10363198" cy="38498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/>
              <a:t>let names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2800" dirty="0"/>
              <a:t>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("Peter");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(20);</a:t>
            </a:r>
          </a:p>
          <a:p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(5);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console.log(names.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has</a:t>
            </a:r>
            <a:r>
              <a:rPr lang="en-US" sz="2800" dirty="0"/>
              <a:t>('Peter'));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dirty="0"/>
              <a:t>("Maria");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Duplicates are skipped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names.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sz="2800" dirty="0"/>
              <a:t>(20);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Delete element if exists</a:t>
            </a:r>
          </a:p>
          <a:p>
            <a:pPr>
              <a:spcBef>
                <a:spcPts val="12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name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800" dirty="0"/>
              <a:t> names) console.log(name);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084" y="2370947"/>
            <a:ext cx="5194599" cy="563565"/>
          </a:xfrm>
          <a:prstGeom prst="roundRect">
            <a:avLst>
              <a:gd name="adj" fmla="val 458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26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words </a:t>
            </a:r>
            <a:r>
              <a:rPr lang="en-US" dirty="0"/>
              <a:t>from a text (case insensitive)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Words are sequences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digits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_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comes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hold the words in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 of appearance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Unique Words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4419600"/>
            <a:ext cx="5062623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Node.js for server-side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devs use JS.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-- JS for devs --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389812" y="4678131"/>
            <a:ext cx="378950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js, devs, use, node, for, server, side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6475412" y="5180128"/>
            <a:ext cx="542966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336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Unique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219199"/>
            <a:ext cx="11049000" cy="46269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000" dirty="0"/>
              <a:t>function extractWords(inputSentences) {</a:t>
            </a:r>
          </a:p>
          <a:p>
            <a:r>
              <a:rPr lang="en-US" sz="3000" dirty="0"/>
              <a:t>  let wordPattern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\b[a-zA-Z0-9_]+\b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3000" dirty="0"/>
              <a:t>g;</a:t>
            </a:r>
          </a:p>
          <a:p>
            <a:r>
              <a:rPr lang="en-US" sz="3000" dirty="0"/>
              <a:t>  let words =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 Set()</a:t>
            </a:r>
            <a:r>
              <a:rPr lang="en-US" sz="3000" dirty="0"/>
              <a:t>;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dirty="0"/>
              <a:t> (let sentence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dirty="0"/>
              <a:t> inputSentences) {</a:t>
            </a:r>
          </a:p>
          <a:p>
            <a:r>
              <a:rPr lang="en-US" sz="3000" dirty="0"/>
              <a:t>    let matches = sentence.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match</a:t>
            </a:r>
            <a:r>
              <a:rPr lang="en-US" sz="3000" dirty="0"/>
              <a:t>(wordPattern);</a:t>
            </a:r>
          </a:p>
          <a:p>
            <a:r>
              <a:rPr lang="en-US" sz="3000" dirty="0"/>
              <a:t>    matches.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3000" dirty="0"/>
              <a:t>(x=&gt;words.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000" dirty="0"/>
              <a:t>(x.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toLowerCase()</a:t>
            </a:r>
            <a:r>
              <a:rPr lang="en-US" sz="3000" dirty="0"/>
              <a:t>));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  console.log([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...</a:t>
            </a:r>
            <a:r>
              <a:rPr lang="en-US" sz="3000" dirty="0"/>
              <a:t>words.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values()</a:t>
            </a:r>
            <a:r>
              <a:rPr lang="en-US" sz="3000" dirty="0"/>
              <a:t>].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3000" dirty="0"/>
              <a:t>(", "));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8612" y="5342256"/>
            <a:ext cx="99822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500" dirty="0"/>
              <a:t>extractWords(['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and Node.js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JS again and again</a:t>
            </a:r>
            <a:r>
              <a:rPr lang="en-US" sz="2500" dirty="0"/>
              <a:t>',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/>
              <a:t>'</a:t>
            </a:r>
            <a:r>
              <a:rPr lang="en-US" sz="25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Oh, JS?</a:t>
            </a:r>
            <a:r>
              <a:rPr lang="en-US" sz="250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906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Maps and Sets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400" y="838200"/>
            <a:ext cx="3524026" cy="3637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89" y="1566140"/>
            <a:ext cx="3406623" cy="2181687"/>
          </a:xfrm>
          <a:prstGeom prst="roundRect">
            <a:avLst>
              <a:gd name="adj" fmla="val 113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47" y="1489658"/>
            <a:ext cx="3226066" cy="2334652"/>
          </a:xfrm>
          <a:prstGeom prst="roundRect">
            <a:avLst>
              <a:gd name="adj" fmla="val 1014"/>
            </a:avLst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JS hold key-value pairs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Maps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map keys to values, preserve keys order</a:t>
            </a:r>
          </a:p>
          <a:p>
            <a:endParaRPr lang="en-US" sz="3200" dirty="0"/>
          </a:p>
          <a:p>
            <a:pPr>
              <a:spcBef>
                <a:spcPts val="2400"/>
              </a:spcBef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Sets</a:t>
            </a:r>
            <a:r>
              <a:rPr lang="en-US" sz="3200" dirty="0"/>
              <a:t> hold unique collection of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4" y="1733144"/>
            <a:ext cx="7010398" cy="183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age++;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'Sofia';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0414" y="4306112"/>
            <a:ext cx="7010398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Map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('score', 20);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0414" y="5912425"/>
            <a:ext cx="701039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map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Set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 set.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Objects, Properties and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74" y="840733"/>
            <a:ext cx="6304438" cy="39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50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sz="3200" dirty="0"/>
              <a:t> in JavaScript hold key-value pairs: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816451"/>
            <a:ext cx="10667998" cy="4608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"SoftUni", age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"SoftUni", age: 3}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'site'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 = </a:t>
            </a:r>
            <a:r>
              <a:rPr lang="bg-BG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"name"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"Software University";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{name: "Software University", age: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10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site: "https://softuni.bg"}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obj.name;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obj.site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 a property value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 {age: 10, site: undefined}</a:t>
            </a:r>
          </a:p>
        </p:txBody>
      </p:sp>
      <p:pic>
        <p:nvPicPr>
          <p:cNvPr id="8194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516" y="4630131"/>
            <a:ext cx="1683117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3" y="1123655"/>
            <a:ext cx="3837154" cy="1117487"/>
          </a:xfrm>
          <a:prstGeom prst="roundRect">
            <a:avLst>
              <a:gd name="adj" fmla="val 1502"/>
            </a:avLst>
          </a:prstGeom>
        </p:spPr>
      </p:pic>
    </p:spTree>
    <p:extLst>
      <p:ext uri="{BB962C8B-B14F-4D97-AF65-F5344CB8AC3E}">
        <p14:creationId xmlns:p14="http://schemas.microsoft.com/office/powerpoint/2010/main" val="389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Objects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23544"/>
            <a:ext cx="10820398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sofia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"Sofia", lat: 42.696552, long: 23.326011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(sofia));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"name", "lat", "long"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emptyObj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Object.keys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(emptyObj));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[]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4" y="3739781"/>
            <a:ext cx="1082039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Object.hasOwnProperty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('name'));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does not exist");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(sofia.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undefined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console.log("Key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exists");</a:t>
            </a:r>
          </a:p>
        </p:txBody>
      </p:sp>
    </p:spTree>
    <p:extLst>
      <p:ext uri="{BB962C8B-B14F-4D97-AF65-F5344CB8AC3E}">
        <p14:creationId xmlns:p14="http://schemas.microsoft.com/office/powerpoint/2010/main" val="32994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can be stored as text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</a:t>
            </a:r>
            <a:r>
              <a:rPr lang="en-US" dirty="0"/>
              <a:t> format</a:t>
            </a:r>
          </a:p>
          <a:p>
            <a:pPr lvl="1"/>
            <a:r>
              <a:rPr lang="en-US" dirty="0">
                <a:hlinkClick r:id="rId2"/>
              </a:rPr>
              <a:t>JSON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 == text object format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JSON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06813" y="28291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name : "SoftUni", age : 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(obj);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{"name":"SoftUni","age":3}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6813" y="4886539"/>
            <a:ext cx="10575200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"{\"name\":\"Nakov\",\"age\":24}"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obj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JSON.parse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(str);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console.log(obj);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Object {name: "Nakov", age: 24}</a:t>
            </a:r>
          </a:p>
        </p:txBody>
      </p:sp>
      <p:pic>
        <p:nvPicPr>
          <p:cNvPr id="4098" name="Picture 2" descr="https://i1.wp.com/www.alsacreations.com/xmedia/doc/full/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2526169"/>
            <a:ext cx="1828800" cy="1133476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odshare.futuresight.org/data/icons/project/39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958" y="4692802"/>
            <a:ext cx="1815654" cy="996831"/>
          </a:xfrm>
          <a:prstGeom prst="roundRect">
            <a:avLst>
              <a:gd name="adj" fmla="val 207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holding towns with GPS coordinates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each string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dirty="0"/>
              <a:t>(see the below format)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Print the output array of objects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JSON string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Towns to JSON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4935835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[{"Town":"Sofia","Latitude":42.696552,"Longitude":23.32601},{"Town":"Beijing","Latitude":39.913818,"Longitude":116.363625}]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3202327"/>
            <a:ext cx="107499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Town | Latitude | Longitude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Sofia | 42.696552 | 23.32601 |</a:t>
            </a:r>
          </a:p>
          <a:p>
            <a:pPr>
              <a:lnSpc>
                <a:spcPct val="105000"/>
              </a:lnSpc>
            </a:pPr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| Beijing | 39.913818 | 116.363625 |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4217794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Towns to JSON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https://judge.softuni.bg/Contests/315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7627" y="1142402"/>
            <a:ext cx="10555194" cy="48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parseTownsToJSON(towns) {</a:t>
            </a:r>
          </a:p>
          <a:p>
            <a:r>
              <a:rPr lang="en-US" sz="2700" dirty="0"/>
              <a:t>  let townsArr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[]</a:t>
            </a:r>
            <a:r>
              <a:rPr lang="en-US" sz="2700" dirty="0"/>
              <a:t>;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700" dirty="0"/>
              <a:t> (let town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2700" dirty="0"/>
              <a:t> towns.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slice</a:t>
            </a:r>
            <a:r>
              <a:rPr lang="en-US" sz="2700" dirty="0"/>
              <a:t>(1)) {</a:t>
            </a:r>
          </a:p>
          <a:p>
            <a:r>
              <a:rPr lang="en-US" sz="2700" dirty="0"/>
              <a:t>    let [empty,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lng] =</a:t>
            </a:r>
          </a:p>
          <a:p>
            <a:r>
              <a:rPr lang="en-US" sz="2700" dirty="0"/>
              <a:t>      town.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700" dirty="0"/>
              <a:t>(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/\s*\|\s*/</a:t>
            </a:r>
            <a:r>
              <a:rPr lang="en-US" sz="2700" dirty="0"/>
              <a:t>);</a:t>
            </a:r>
          </a:p>
          <a:p>
            <a:r>
              <a:rPr lang="en-US" sz="2700" dirty="0"/>
              <a:t>    let townObj =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700" dirty="0"/>
              <a:t>Town: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townName,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Latitude:</a:t>
            </a:r>
          </a:p>
          <a:p>
            <a:r>
              <a:rPr lang="en-US" sz="2700" dirty="0"/>
              <a:t>      Number(lat),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Longitude: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/>
              <a:t>Number(lng)</a:t>
            </a:r>
            <a:r>
              <a:rPr lang="en-US" sz="2700" dirty="0">
                <a:latin typeface="+mn-lt"/>
              </a:rPr>
              <a:t>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700" dirty="0"/>
              <a:t>;</a:t>
            </a:r>
          </a:p>
          <a:p>
            <a:r>
              <a:rPr lang="en-US" sz="2700" dirty="0"/>
              <a:t>    townsArr.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sz="2700" dirty="0"/>
              <a:t>(townObj);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JSON.stringify</a:t>
            </a:r>
            <a:r>
              <a:rPr lang="en-US" sz="2700" dirty="0"/>
              <a:t>(townsArr);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51011" y="5525312"/>
            <a:ext cx="9621809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parseTownsToJSON(</a:t>
            </a:r>
            <a:r>
              <a:rPr lang="en-US" sz="2450" dirty="0"/>
              <a:t>['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|Town|Lat|Lng|</a:t>
            </a:r>
            <a:r>
              <a:rPr lang="en-US" sz="2450" dirty="0"/>
              <a:t>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</a:t>
            </a:r>
            <a:r>
              <a:rPr lang="en-US" sz="2450" dirty="0">
                <a:solidFill>
                  <a:schemeClr val="tx2">
                    <a:lumMod val="75000"/>
                  </a:schemeClr>
                </a:solidFill>
              </a:rPr>
              <a:t>|Sofia |42|23|</a:t>
            </a:r>
            <a:r>
              <a:rPr lang="en-US" sz="2450" dirty="0"/>
              <a:t>'])</a:t>
            </a:r>
          </a:p>
        </p:txBody>
      </p:sp>
    </p:spTree>
    <p:extLst>
      <p:ext uri="{BB962C8B-B14F-4D97-AF65-F5344CB8AC3E}">
        <p14:creationId xmlns:p14="http://schemas.microsoft.com/office/powerpoint/2010/main" val="160198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</TotalTime>
  <Words>3586</Words>
  <Application>Microsoft Office PowerPoint</Application>
  <PresentationFormat>Custom</PresentationFormat>
  <Paragraphs>462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 16x9</vt:lpstr>
      <vt:lpstr>Objects and Associative Arrays</vt:lpstr>
      <vt:lpstr>Table of Contents</vt:lpstr>
      <vt:lpstr>Have a Question?</vt:lpstr>
      <vt:lpstr>Objects in JS</vt:lpstr>
      <vt:lpstr>Objects in JS</vt:lpstr>
      <vt:lpstr>More about Objects</vt:lpstr>
      <vt:lpstr>Objects and JSON</vt:lpstr>
      <vt:lpstr>Problem: Towns to JSON</vt:lpstr>
      <vt:lpstr>Solution: Towns to JSON</vt:lpstr>
      <vt:lpstr>Nested Objects in JS</vt:lpstr>
      <vt:lpstr>Problem: Score to HTML </vt:lpstr>
      <vt:lpstr>Solution: Score to HTML</vt:lpstr>
      <vt:lpstr>Problem: From JSON to HTML Table</vt:lpstr>
      <vt:lpstr>Solution: From JSON to HTML Table</vt:lpstr>
      <vt:lpstr>Associative Arrays</vt:lpstr>
      <vt:lpstr>Associative Arrays (Maps, Dictionaries)</vt:lpstr>
      <vt:lpstr>Phonebook – Associative Array Example</vt:lpstr>
      <vt:lpstr>The Order of Keys in JS Object</vt:lpstr>
      <vt:lpstr>Problem: Sum by Town</vt:lpstr>
      <vt:lpstr>Solution: Sum of Towns</vt:lpstr>
      <vt:lpstr>Problem: Count Words in a Text</vt:lpstr>
      <vt:lpstr>Solution: Count Words in a Text</vt:lpstr>
      <vt:lpstr>Practice: JS Objects &amp; JSON</vt:lpstr>
      <vt:lpstr>The Map Class in JS</vt:lpstr>
      <vt:lpstr>The Map Class in JS</vt:lpstr>
      <vt:lpstr>Phonebook – Map Example</vt:lpstr>
      <vt:lpstr>Maps Preserve the Insertion Order of Keys</vt:lpstr>
      <vt:lpstr>Problem: Count Words in a Text (with Map)</vt:lpstr>
      <vt:lpstr>Solution: Count Words in a Text (with Map)</vt:lpstr>
      <vt:lpstr>Problem: Population in Towns</vt:lpstr>
      <vt:lpstr>Solution: Population in Towns</vt:lpstr>
      <vt:lpstr>Problem: City Markets</vt:lpstr>
      <vt:lpstr>Solution: City Markets (Nested Maps)</vt:lpstr>
      <vt:lpstr>The Set Class in JS</vt:lpstr>
      <vt:lpstr>The Set Class in JS</vt:lpstr>
      <vt:lpstr>Problem: Extract Unique Words</vt:lpstr>
      <vt:lpstr>Solution: Extract Unique Words</vt:lpstr>
      <vt:lpstr>Practice: Using Maps and Sets</vt:lpstr>
      <vt:lpstr>Summary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 and Associative Arrays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Anelia Anastasova</cp:lastModifiedBy>
  <cp:revision>160</cp:revision>
  <dcterms:created xsi:type="dcterms:W3CDTF">2014-01-02T17:00:34Z</dcterms:created>
  <dcterms:modified xsi:type="dcterms:W3CDTF">2017-06-06T11:55:45Z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